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0" r:id="rId2"/>
    <p:sldMasterId id="2147483735" r:id="rId3"/>
    <p:sldMasterId id="2147483676" r:id="rId4"/>
    <p:sldMasterId id="2147483680" r:id="rId5"/>
    <p:sldMasterId id="2147483693" r:id="rId6"/>
    <p:sldMasterId id="2147483706" r:id="rId7"/>
    <p:sldMasterId id="2147483714" r:id="rId8"/>
    <p:sldMasterId id="2147483726" r:id="rId9"/>
  </p:sldMasterIdLst>
  <p:notesMasterIdLst>
    <p:notesMasterId r:id="rId31"/>
  </p:notesMasterIdLst>
  <p:handoutMasterIdLst>
    <p:handoutMasterId r:id="rId32"/>
  </p:handoutMasterIdLst>
  <p:sldIdLst>
    <p:sldId id="257" r:id="rId10"/>
    <p:sldId id="267" r:id="rId11"/>
    <p:sldId id="277" r:id="rId12"/>
    <p:sldId id="286" r:id="rId13"/>
    <p:sldId id="269" r:id="rId14"/>
    <p:sldId id="270" r:id="rId15"/>
    <p:sldId id="284" r:id="rId16"/>
    <p:sldId id="271" r:id="rId17"/>
    <p:sldId id="285" r:id="rId18"/>
    <p:sldId id="272" r:id="rId19"/>
    <p:sldId id="273" r:id="rId20"/>
    <p:sldId id="274" r:id="rId21"/>
    <p:sldId id="280" r:id="rId22"/>
    <p:sldId id="275" r:id="rId23"/>
    <p:sldId id="276" r:id="rId24"/>
    <p:sldId id="278" r:id="rId25"/>
    <p:sldId id="279" r:id="rId26"/>
    <p:sldId id="281" r:id="rId27"/>
    <p:sldId id="282" r:id="rId28"/>
    <p:sldId id="283" r:id="rId29"/>
    <p:sldId id="26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41"/>
    <a:srgbClr val="A59482"/>
    <a:srgbClr val="FF5A00"/>
    <a:srgbClr val="000000"/>
    <a:srgbClr val="FFB819"/>
    <a:srgbClr val="9B0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25" autoAdjust="0"/>
    <p:restoredTop sz="93949"/>
  </p:normalViewPr>
  <p:slideViewPr>
    <p:cSldViewPr snapToGrid="0" snapToObjects="1">
      <p:cViewPr varScale="1">
        <p:scale>
          <a:sx n="101" d="100"/>
          <a:sy n="101" d="100"/>
        </p:scale>
        <p:origin x="9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3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80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F8B0A-116C-48DE-98CD-1B3F7D7FF9B9}" type="datetimeFigureOut">
              <a:rPr lang="en-GB" smtClean="0"/>
              <a:t>08/02/2018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6825F-6BE9-4A25-A0AC-7CB85BBE0DF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886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B9606-338B-4E27-A99D-9DFF4B809600}" type="datetimeFigureOut">
              <a:rPr lang="en-GB" smtClean="0"/>
              <a:t>08/02/2018</a:t>
            </a:fld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E6FFC-A2C9-4936-83E1-10BEE09A392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56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40988"/>
            <a:ext cx="7041195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797439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rnship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0"/>
          <p:cNvSpPr>
            <a:spLocks noGrp="1"/>
          </p:cNvSpPr>
          <p:nvPr>
            <p:ph type="title" hasCustomPrompt="1"/>
          </p:nvPr>
        </p:nvSpPr>
        <p:spPr>
          <a:xfrm>
            <a:off x="424206" y="613032"/>
            <a:ext cx="8077862" cy="673508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424206" y="1286540"/>
            <a:ext cx="8077862" cy="41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24206" y="2408708"/>
            <a:ext cx="3520150" cy="858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600" dirty="0">
                <a:latin typeface="Century Gothic" panose="020B0502020202020204" pitchFamily="34" charset="0"/>
              </a:rPr>
              <a:t>Speaker 1</a:t>
            </a:r>
            <a:br>
              <a:rPr lang="en-GB" sz="1600" dirty="0">
                <a:latin typeface="Century Gothic" panose="020B0502020202020204" pitchFamily="34" charset="0"/>
              </a:rPr>
            </a:br>
            <a:r>
              <a:rPr lang="en-GB" sz="1600" dirty="0">
                <a:latin typeface="Century Gothic" panose="020B0502020202020204" pitchFamily="34" charset="0"/>
              </a:rPr>
              <a:t>Speaker 2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269574" y="5782048"/>
            <a:ext cx="1454661" cy="603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095358" y="5767420"/>
            <a:ext cx="1464329" cy="608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5921142" y="5767420"/>
            <a:ext cx="1454661" cy="5998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1000" b="0" i="0" dirty="0">
                <a:latin typeface="Century Gothic" charset="0"/>
                <a:ea typeface="Century Gothic" charset="0"/>
                <a:cs typeface="Century Gothic" charset="0"/>
              </a:rPr>
              <a:t>Insert partnership logo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6" y="5782048"/>
            <a:ext cx="1474245" cy="5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Contents (Yello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5413"/>
            <a:ext cx="4572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Title 10"/>
          <p:cNvSpPr>
            <a:spLocks noGrp="1"/>
          </p:cNvSpPr>
          <p:nvPr>
            <p:ph type="title" hasCustomPrompt="1"/>
          </p:nvPr>
        </p:nvSpPr>
        <p:spPr>
          <a:xfrm>
            <a:off x="217049" y="226963"/>
            <a:ext cx="4006961" cy="422613"/>
          </a:xfrm>
          <a:prstGeom prst="rect">
            <a:avLst/>
          </a:prstGeom>
        </p:spPr>
        <p:txBody>
          <a:bodyPr/>
          <a:lstStyle>
            <a:lvl1pPr algn="l">
              <a:defRPr sz="1400" b="1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Heading 1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17049" y="881952"/>
            <a:ext cx="4006961" cy="52786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Write an introduction to your presentation here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0"/>
            <a:endParaRPr lang="en-GB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77671" y="881952"/>
            <a:ext cx="4006961" cy="5284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 or agenda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77779" y="226962"/>
            <a:ext cx="4006850" cy="42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sz="1400" dirty="0">
                <a:latin typeface="Century Gothic" charset="0"/>
                <a:ea typeface="Century Gothic" charset="0"/>
                <a:cs typeface="Century Gothic" charset="0"/>
              </a:rPr>
              <a:t>Heading 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33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25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+ Contents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Title 10"/>
          <p:cNvSpPr>
            <a:spLocks noGrp="1"/>
          </p:cNvSpPr>
          <p:nvPr>
            <p:ph type="title" hasCustomPrompt="1"/>
          </p:nvPr>
        </p:nvSpPr>
        <p:spPr>
          <a:xfrm>
            <a:off x="217049" y="226963"/>
            <a:ext cx="4006961" cy="422613"/>
          </a:xfrm>
          <a:prstGeom prst="rect">
            <a:avLst/>
          </a:prstGeom>
        </p:spPr>
        <p:txBody>
          <a:bodyPr/>
          <a:lstStyle>
            <a:lvl1pPr algn="l">
              <a:defRPr sz="1400" b="1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77779" y="226962"/>
            <a:ext cx="4006850" cy="4226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sz="1400" dirty="0">
                <a:latin typeface="Century Gothic" charset="0"/>
                <a:ea typeface="Century Gothic" charset="0"/>
                <a:cs typeface="Century Gothic" charset="0"/>
              </a:rPr>
              <a:t>Heading 2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17049" y="903767"/>
            <a:ext cx="4006961" cy="525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Write an introduction to your presentation here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  <a:p>
            <a:pPr lvl="0"/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77671" y="903767"/>
            <a:ext cx="4006961" cy="5262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 or agenda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11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25" userDrawn="1">
          <p15:clr>
            <a:srgbClr val="FBAE40"/>
          </p15:clr>
        </p15:guide>
        <p15:guide id="2" pos="18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grey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yellow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9247" y="241584"/>
            <a:ext cx="8605382" cy="3880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Contents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77945" y="871174"/>
            <a:ext cx="8606687" cy="5235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Set out the contents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" y="0"/>
            <a:ext cx="2297927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53404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19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61237"/>
            <a:ext cx="6461052" cy="54119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25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95935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50606"/>
            <a:ext cx="6461052" cy="5465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26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74669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54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5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53404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3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7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74669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39972"/>
            <a:ext cx="6461052" cy="54545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650579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441815"/>
            <a:ext cx="8549101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3192365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1287633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154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2297927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219805"/>
            <a:ext cx="1976142" cy="6085302"/>
          </a:xfrm>
          <a:prstGeom prst="rect">
            <a:avLst/>
          </a:prstGeom>
        </p:spPr>
        <p:txBody>
          <a:bodyPr/>
          <a:lstStyle>
            <a:lvl1pPr marL="171446" marR="0" indent="-171446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sz="1200" b="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navigation list</a:t>
            </a:r>
          </a:p>
          <a:p>
            <a:pPr lvl="0"/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464906" y="219805"/>
            <a:ext cx="6464411" cy="439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468263" y="808074"/>
            <a:ext cx="6461052" cy="5497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35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194886"/>
            <a:ext cx="8665184" cy="3280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1876" y="522983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68715" y="887678"/>
            <a:ext cx="8665184" cy="539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37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5" y="223168"/>
            <a:ext cx="8665184" cy="318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0500" y="882502"/>
            <a:ext cx="4237616" cy="53907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– keep text to a minimum of 12pt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53390" y="882502"/>
            <a:ext cx="4239093" cy="5390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 – keep text to a minimum of 12pt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221876" y="551264"/>
            <a:ext cx="8612023" cy="0"/>
          </a:xfrm>
          <a:prstGeom prst="line">
            <a:avLst/>
          </a:prstGeom>
          <a:ln w="12700">
            <a:solidFill>
              <a:srgbClr val="A59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4910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66382" y="182803"/>
            <a:ext cx="4183241" cy="6079773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94382" y="308344"/>
            <a:ext cx="4183241" cy="5954233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3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66382" y="182803"/>
            <a:ext cx="4183241" cy="6079773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94382" y="308344"/>
            <a:ext cx="4183241" cy="5954233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4382" y="255180"/>
            <a:ext cx="4183241" cy="5870799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66382" y="350874"/>
            <a:ext cx="4183241" cy="5775107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48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94382" y="287078"/>
            <a:ext cx="4183241" cy="583890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Insert list title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766382" y="414670"/>
            <a:ext cx="4183241" cy="5711311"/>
          </a:xfrm>
          <a:prstGeom prst="rect">
            <a:avLst/>
          </a:prstGeom>
        </p:spPr>
        <p:txBody>
          <a:bodyPr/>
          <a:lstStyle>
            <a:lvl1pPr marL="285743" indent="-285743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lnSpc>
                <a:spcPct val="120000"/>
              </a:lnSpc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bullets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450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72075" y="893135"/>
            <a:ext cx="3721100" cy="5118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9" y="893134"/>
            <a:ext cx="4757245" cy="51188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2000" baseline="0">
                <a:solidFill>
                  <a:schemeClr val="accent6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sz="200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sz="200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sz="200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sz="20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9"/>
            <a:ext cx="8665184" cy="3084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112799" y="6011967"/>
            <a:ext cx="3721100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86274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200400" y="0"/>
            <a:ext cx="59436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>
                <a:latin typeface="Century Gothic" charset="0"/>
                <a:ea typeface="Century Gothic" charset="0"/>
                <a:cs typeface="Century Gothic" charset="0"/>
              </a:rPr>
              <a:t>Insert image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10" y="889420"/>
            <a:ext cx="2910116" cy="245838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image. Once you have added your image, use the crop tool to adjust the size and frame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8" y="232179"/>
            <a:ext cx="2912111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8" y="3358668"/>
            <a:ext cx="2912108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</p:spTree>
    <p:extLst>
      <p:ext uri="{BB962C8B-B14F-4D97-AF65-F5344CB8AC3E}">
        <p14:creationId xmlns:p14="http://schemas.microsoft.com/office/powerpoint/2010/main" val="17691281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Gre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2" y="0"/>
            <a:ext cx="4572001" cy="6863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" y="0"/>
            <a:ext cx="4572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4867" y="2785730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4867" y="810755"/>
            <a:ext cx="4242264" cy="197497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</p:spTree>
    <p:extLst>
      <p:ext uri="{BB962C8B-B14F-4D97-AF65-F5344CB8AC3E}">
        <p14:creationId xmlns:p14="http://schemas.microsoft.com/office/powerpoint/2010/main" val="233427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51621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797439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378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Yello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2" y="0"/>
            <a:ext cx="4572001" cy="6863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" y="0"/>
            <a:ext cx="4572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4867" y="2785730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4867" y="810755"/>
            <a:ext cx="4242264" cy="1974975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ur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-19948" y="0"/>
            <a:ext cx="460163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42711" y="1044785"/>
            <a:ext cx="4242264" cy="18753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19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42711" y="2920085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66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Oran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-19948" y="0"/>
            <a:ext cx="460163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42711" y="1044785"/>
            <a:ext cx="4242264" cy="18753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 – keep text to a minimum of 12pt. Once you have added your image, use the crop tool to adjust the size and frame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740719" y="232179"/>
            <a:ext cx="424425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742711" y="2920085"/>
            <a:ext cx="4242264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Image reference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47" y="6435024"/>
            <a:ext cx="644277" cy="1759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(Black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77945" y="6484051"/>
            <a:ext cx="644277" cy="17342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5997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4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77011" y="6422094"/>
            <a:ext cx="637393" cy="17342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  <a:lvl2pPr marL="457189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1"/>
            <a:br>
              <a:rPr lang="en-GB" dirty="0"/>
            </a:b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1018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714408" y="402869"/>
            <a:ext cx="4149460" cy="5682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2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579" y="415240"/>
            <a:ext cx="4149513" cy="56825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1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714408" y="6085400"/>
            <a:ext cx="4149460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Image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1928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" y="1"/>
            <a:ext cx="3045655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1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45656" y="1"/>
            <a:ext cx="3066756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2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414" y="1"/>
            <a:ext cx="3045655" cy="4032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Insert image 3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70713" y="4277194"/>
            <a:ext cx="8803606" cy="18188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Short content about image. Once you have added your image, use the crop tool to adjust the size and frame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74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594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56475" cy="544486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215027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5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5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9" y="814530"/>
            <a:ext cx="8699914" cy="544486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2206840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92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9" y="814530"/>
            <a:ext cx="8747048" cy="490172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140093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3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786805"/>
            <a:ext cx="1377189" cy="376041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160385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1951621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702171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37471671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690487" cy="5369454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32862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14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56475" cy="5473148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762262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" y="6435024"/>
            <a:ext cx="644277" cy="1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68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0708" y="814530"/>
            <a:ext cx="8765901" cy="4901721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Introduce a new chapter, insert a quote, ask a question or emphasise a key point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232179"/>
            <a:ext cx="3743409" cy="3501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Optional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214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sz="quarter" idx="14"/>
          </p:nvPr>
        </p:nvSpPr>
        <p:spPr>
          <a:xfrm>
            <a:off x="168718" y="848412"/>
            <a:ext cx="8665723" cy="5303031"/>
          </a:xfrm>
          <a:prstGeom prst="rect">
            <a:avLst/>
          </a:prstGeom>
          <a:ln w="6350">
            <a:noFill/>
          </a:ln>
        </p:spPr>
        <p:txBody>
          <a:bodyPr/>
          <a:lstStyle>
            <a:lvl1pPr marL="0" indent="0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49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783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 hasCustomPrompt="1"/>
          </p:nvPr>
        </p:nvSpPr>
        <p:spPr>
          <a:xfrm>
            <a:off x="1064895" y="1153653"/>
            <a:ext cx="6872829" cy="4492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entury Gothic" panose="020B0502020202020204" pitchFamily="34" charset="0"/>
              </a:defRPr>
            </a:lvl1pPr>
          </a:lstStyle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518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64894" y="5646624"/>
            <a:ext cx="6872829" cy="361507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Chart reference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13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56522" y="1149247"/>
            <a:ext cx="3773571" cy="4586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918527" y="1149247"/>
            <a:ext cx="3773571" cy="45862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412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56522" y="5735545"/>
            <a:ext cx="3773571" cy="281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9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900" dirty="0">
                <a:latin typeface="Century Gothic" panose="020B0502020202020204" pitchFamily="34" charset="0"/>
              </a:rPr>
              <a:t>Chart reference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918527" y="5735545"/>
            <a:ext cx="3773571" cy="2817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defRPr sz="9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900" dirty="0">
                <a:latin typeface="Century Gothic" panose="020B0502020202020204" pitchFamily="34" charset="0"/>
              </a:rPr>
              <a:t>Chart reference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95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2544952" y="2678716"/>
            <a:ext cx="4384049" cy="316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chart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8" y="754144"/>
            <a:ext cx="8523380" cy="1924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slide content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665184" cy="314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97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168715" y="1569652"/>
            <a:ext cx="8749042" cy="46237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Century Gothic" panose="020B0502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on icon to add SmartArt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749042" cy="4129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68718" y="838987"/>
            <a:ext cx="8749039" cy="730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text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461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4"/>
          </p:nvPr>
        </p:nvSpPr>
        <p:spPr>
          <a:xfrm>
            <a:off x="0" y="405353"/>
            <a:ext cx="9144000" cy="5646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icon to add video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200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68715" y="644022"/>
            <a:ext cx="8777322" cy="572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/>
              <a:t>Insert </a:t>
            </a:r>
            <a:r>
              <a:rPr lang="en-GB"/>
              <a:t>slide content</a:t>
            </a:r>
            <a:endParaRPr lang="en-GB" dirty="0"/>
          </a:p>
        </p:txBody>
      </p:sp>
      <p:sp>
        <p:nvSpPr>
          <p:cNvPr id="3" name="Media Placeholder 2"/>
          <p:cNvSpPr>
            <a:spLocks noGrp="1"/>
          </p:cNvSpPr>
          <p:nvPr>
            <p:ph type="media" sz="quarter" idx="15"/>
          </p:nvPr>
        </p:nvSpPr>
        <p:spPr>
          <a:xfrm>
            <a:off x="277945" y="1423447"/>
            <a:ext cx="8592678" cy="48407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Click icon to add video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8715" y="223167"/>
            <a:ext cx="8777322" cy="333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Slide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5" y="6427489"/>
            <a:ext cx="644277" cy="1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8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436837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228073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78623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1073891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922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777544"/>
            <a:ext cx="1860537" cy="50081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2605468"/>
            <a:ext cx="4656539" cy="1371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79092" y="138373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00914" y="213076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20898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84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82897"/>
            <a:ext cx="1860537" cy="500813"/>
          </a:xfrm>
          <a:prstGeom prst="rect">
            <a:avLst/>
          </a:prstGeom>
        </p:spPr>
      </p:pic>
      <p:sp>
        <p:nvSpPr>
          <p:cNvPr id="1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10821"/>
            <a:ext cx="4656539" cy="13713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79092" y="1789085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00914" y="2536114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14337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154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tra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92324"/>
            <a:ext cx="1860537" cy="500813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2376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91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W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89753"/>
            <a:ext cx="1860537" cy="508019"/>
          </a:xfrm>
          <a:prstGeom prst="rect">
            <a:avLst/>
          </a:prstGeom>
        </p:spPr>
      </p:pic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chemeClr val="bg1"/>
                </a:solidFill>
                <a:latin typeface="+mj-lt"/>
              </a:rPr>
              <a:t>nesta.org.uk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solidFill>
                  <a:schemeClr val="bg1"/>
                </a:solidFill>
                <a:latin typeface="+mj-lt"/>
              </a:rPr>
              <a:t>@</a:t>
            </a:r>
            <a:r>
              <a:rPr lang="en-GB" sz="1800" b="0" dirty="0" err="1">
                <a:solidFill>
                  <a:schemeClr val="bg1"/>
                </a:solidFill>
                <a:latin typeface="+mj-lt"/>
              </a:rPr>
              <a:t>nesta_uk</a:t>
            </a:r>
            <a:endParaRPr lang="en-GB" sz="1800" b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2619946"/>
            <a:ext cx="278091" cy="2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058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ubbles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5" y="1192324"/>
            <a:ext cx="1860537" cy="500813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8" y="3020248"/>
            <a:ext cx="4656539" cy="92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800" dirty="0">
                <a:latin typeface="Century Gothic" panose="020B0502020202020204" pitchFamily="34" charset="0"/>
              </a:rPr>
              <a:t>Add your own twitter handle and/or email address</a:t>
            </a:r>
            <a:endParaRPr lang="en-GB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79092" y="1798512"/>
            <a:ext cx="2393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+mj-lt"/>
              </a:rPr>
              <a:t>nesta.org.uk</a:t>
            </a:r>
            <a:endParaRPr lang="en-GB" sz="2400" dirty="0">
              <a:latin typeface="+mj-l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914" y="2545541"/>
            <a:ext cx="239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0" dirty="0">
                <a:latin typeface="+mj-lt"/>
              </a:rPr>
              <a:t>@</a:t>
            </a:r>
            <a:r>
              <a:rPr lang="en-GB" sz="1800" b="0" dirty="0" err="1">
                <a:latin typeface="+mj-lt"/>
              </a:rPr>
              <a:t>nesta_uk</a:t>
            </a:r>
            <a:endParaRPr lang="en-GB" sz="1800" b="0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623764"/>
            <a:ext cx="248806" cy="2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988826"/>
            <a:ext cx="1377189" cy="376041"/>
          </a:xfrm>
          <a:prstGeom prst="rect">
            <a:avLst/>
          </a:prstGeom>
        </p:spPr>
      </p:pic>
      <p:sp>
        <p:nvSpPr>
          <p:cNvPr id="10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362406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153642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04192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166258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3" y="988826"/>
            <a:ext cx="1377189" cy="376041"/>
          </a:xfrm>
          <a:prstGeom prst="rect">
            <a:avLst/>
          </a:prstGeom>
        </p:spPr>
      </p:pic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1362406"/>
            <a:ext cx="7560273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2153642"/>
            <a:ext cx="7560273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2904192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</p:spTree>
    <p:extLst>
      <p:ext uri="{BB962C8B-B14F-4D97-AF65-F5344CB8AC3E}">
        <p14:creationId xmlns:p14="http://schemas.microsoft.com/office/powerpoint/2010/main" val="69894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sta_Abstract_White_Loop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79034" y="0"/>
            <a:ext cx="12192000" cy="6858000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>
          <a:xfrm>
            <a:off x="244025" y="2404398"/>
            <a:ext cx="8549101" cy="784303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0"/>
              </a:spcBef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244025" y="3185001"/>
            <a:ext cx="8549101" cy="5469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244025" y="3946184"/>
            <a:ext cx="1824618" cy="8510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None/>
              <a:defRPr sz="1400" b="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Speaker 1</a:t>
            </a:r>
            <a:br>
              <a:rPr lang="en-GB" dirty="0"/>
            </a:br>
            <a:r>
              <a:rPr lang="en-GB" dirty="0"/>
              <a:t>Speaker 2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6" y="2041452"/>
            <a:ext cx="1348358" cy="3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3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0"/>
          <p:cNvSpPr>
            <a:spLocks noGrp="1"/>
          </p:cNvSpPr>
          <p:nvPr>
            <p:ph type="title" hasCustomPrompt="1"/>
          </p:nvPr>
        </p:nvSpPr>
        <p:spPr>
          <a:xfrm>
            <a:off x="389431" y="2861557"/>
            <a:ext cx="8229600" cy="668452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389431" y="3530009"/>
            <a:ext cx="8229600" cy="41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Subheading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89431" y="4657233"/>
            <a:ext cx="3671888" cy="8587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sz="1600" dirty="0">
                <a:latin typeface="Century Gothic" panose="020B0502020202020204" pitchFamily="34" charset="0"/>
              </a:rPr>
              <a:t>Speaker 1</a:t>
            </a:r>
            <a:br>
              <a:rPr lang="en-GB" sz="1600" dirty="0">
                <a:latin typeface="Century Gothic" panose="020B0502020202020204" pitchFamily="34" charset="0"/>
              </a:rPr>
            </a:br>
            <a:r>
              <a:rPr lang="en-GB" sz="1600" dirty="0">
                <a:latin typeface="Century Gothic" panose="020B0502020202020204" pitchFamily="34" charset="0"/>
              </a:rPr>
              <a:t>Speaker 2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2" y="589291"/>
            <a:ext cx="1490223" cy="19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54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1" r:id="rId8"/>
    <p:sldLayoutId id="2147483672" r:id="rId9"/>
    <p:sldLayoutId id="2147483757" r:id="rId10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29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56" r:id="rId2"/>
    <p:sldLayoutId id="2147483675" r:id="rId3"/>
    <p:sldLayoutId id="2147483749" r:id="rId4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892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50" r:id="rId2"/>
    <p:sldLayoutId id="2147483751" r:id="rId3"/>
    <p:sldLayoutId id="2147483752" r:id="rId4"/>
    <p:sldLayoutId id="2147483753" r:id="rId5"/>
    <p:sldLayoutId id="2147483754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35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92" r:id="rId3"/>
    <p:sldLayoutId id="2147483759" r:id="rId4"/>
    <p:sldLayoutId id="2147483743" r:id="rId5"/>
    <p:sldLayoutId id="2147483744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13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760" r:id="rId4"/>
    <p:sldLayoutId id="2147483758" r:id="rId5"/>
    <p:sldLayoutId id="2147483761" r:id="rId6"/>
    <p:sldLayoutId id="2147483685" r:id="rId7"/>
    <p:sldLayoutId id="2147483686" r:id="rId8"/>
    <p:sldLayoutId id="2147483697" r:id="rId9"/>
    <p:sldLayoutId id="2147483687" r:id="rId10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42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45" r:id="rId3"/>
    <p:sldLayoutId id="2147483746" r:id="rId4"/>
    <p:sldLayoutId id="2147483747" r:id="rId5"/>
    <p:sldLayoutId id="2147483696" r:id="rId6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67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  <p:sldLayoutId id="2147483712" r:id="rId3"/>
    <p:sldLayoutId id="2147483713" r:id="rId4"/>
    <p:sldLayoutId id="2147483711" r:id="rId5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81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34" r:id="rId2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92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</p:sldLayoutIdLst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Juan.mateos-garcia@nesta.org.uk" TargetMode="Externa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creative industries in M</a:t>
            </a:r>
            <a:r>
              <a:rPr lang="en-GB" dirty="0" err="1"/>
              <a:t>exico</a:t>
            </a:r>
            <a:br>
              <a:rPr lang="en-GB" dirty="0"/>
            </a:br>
            <a:r>
              <a:rPr lang="en-GB" b="1" dirty="0"/>
              <a:t>DENUE data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44024" y="2943471"/>
            <a:ext cx="6436176" cy="851075"/>
          </a:xfrm>
        </p:spPr>
        <p:txBody>
          <a:bodyPr/>
          <a:lstStyle/>
          <a:p>
            <a:r>
              <a:rPr lang="en-US" sz="1600" dirty="0"/>
              <a:t>Juan Mateos-Garcia</a:t>
            </a:r>
          </a:p>
          <a:p>
            <a:r>
              <a:rPr lang="en-GB" sz="1600" dirty="0"/>
              <a:t>Taller de </a:t>
            </a:r>
            <a:r>
              <a:rPr lang="en-GB" sz="1600" dirty="0" err="1"/>
              <a:t>arranque</a:t>
            </a:r>
            <a:r>
              <a:rPr lang="en-GB" sz="1600" dirty="0"/>
              <a:t>: </a:t>
            </a:r>
            <a:r>
              <a:rPr lang="en-GB" sz="1600" dirty="0" err="1"/>
              <a:t>Mapa</a:t>
            </a:r>
            <a:r>
              <a:rPr lang="en-GB" sz="1600" dirty="0"/>
              <a:t> </a:t>
            </a:r>
            <a:r>
              <a:rPr lang="en-GB" sz="1600" dirty="0" err="1"/>
              <a:t>Creativo</a:t>
            </a:r>
            <a:r>
              <a:rPr lang="en-GB" sz="1600" dirty="0"/>
              <a:t> Transmedia México</a:t>
            </a:r>
          </a:p>
          <a:p>
            <a:r>
              <a:rPr lang="en-GB" sz="1600" dirty="0"/>
              <a:t>8 – 9 </a:t>
            </a:r>
            <a:r>
              <a:rPr lang="en-GB" sz="1600" dirty="0" err="1"/>
              <a:t>Febrero</a:t>
            </a:r>
            <a:endParaRPr lang="en-GB" sz="1600" dirty="0"/>
          </a:p>
          <a:p>
            <a:r>
              <a:rPr lang="en-GB" sz="1600" dirty="0"/>
              <a:t>Ciudad de México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8701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Defining and measuring the creative industries in DENUE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DDF0C-D395-3D4A-AB40-8300D402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1100177"/>
            <a:ext cx="5727700" cy="45821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CEA32F7-BF51-ED46-B80E-5C1A9BF3DA3C}"/>
              </a:ext>
            </a:extLst>
          </p:cNvPr>
          <p:cNvSpPr/>
          <p:nvPr/>
        </p:nvSpPr>
        <p:spPr>
          <a:xfrm>
            <a:off x="290721" y="1100177"/>
            <a:ext cx="3176379" cy="3801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rgbClr val="FF0041"/>
                </a:solidFill>
                <a:latin typeface="Fira Sans" panose="020B0503050000020004" pitchFamily="34" charset="0"/>
              </a:rPr>
              <a:t>I have explored two creative industries operational NAICs definitions</a:t>
            </a:r>
          </a:p>
          <a:p>
            <a:pPr>
              <a:spcBef>
                <a:spcPts val="600"/>
              </a:spcBef>
            </a:pPr>
            <a:r>
              <a:rPr lang="en-GB" dirty="0" err="1">
                <a:latin typeface="Fira Sans" panose="020B0503050000020004" pitchFamily="34" charset="0"/>
              </a:rPr>
              <a:t>Nesta’s</a:t>
            </a:r>
            <a:r>
              <a:rPr lang="en-GB" dirty="0">
                <a:latin typeface="Fira Sans" panose="020B0503050000020004" pitchFamily="34" charset="0"/>
              </a:rPr>
              <a:t> 2016, and a more refined one drawing on the higher detail of DENUE NAICS. 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The results are different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In what follows I use </a:t>
            </a:r>
            <a:r>
              <a:rPr lang="en-GB" dirty="0" err="1">
                <a:latin typeface="Fira Sans" panose="020B0503050000020004" pitchFamily="34" charset="0"/>
              </a:rPr>
              <a:t>Nesta’s</a:t>
            </a:r>
            <a:r>
              <a:rPr lang="en-GB" dirty="0">
                <a:latin typeface="Fira Sans" panose="020B0503050000020004" pitchFamily="34" charset="0"/>
              </a:rPr>
              <a:t> definition for consistency... </a:t>
            </a:r>
          </a:p>
          <a:p>
            <a:pPr>
              <a:spcBef>
                <a:spcPts val="600"/>
              </a:spcBef>
            </a:pPr>
            <a:endParaRPr lang="en-GB" b="1" dirty="0">
              <a:latin typeface="Fira Sans" panose="020B0503050000020004" pitchFamily="34" charset="0"/>
            </a:endParaRPr>
          </a:p>
          <a:p>
            <a:pPr>
              <a:spcBef>
                <a:spcPts val="600"/>
              </a:spcBef>
            </a:pPr>
            <a:r>
              <a:rPr lang="en-GB" b="1" dirty="0">
                <a:latin typeface="Fira Sans" panose="020B0503050000020004" pitchFamily="34" charset="0"/>
              </a:rPr>
              <a:t>But we need to agree this!</a:t>
            </a:r>
          </a:p>
        </p:txBody>
      </p:sp>
    </p:spTree>
    <p:extLst>
      <p:ext uri="{BB962C8B-B14F-4D97-AF65-F5344CB8AC3E}">
        <p14:creationId xmlns:p14="http://schemas.microsoft.com/office/powerpoint/2010/main" val="82996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Defining and measuring the creative industries in DENUE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EA32F7-BF51-ED46-B80E-5C1A9BF3DA3C}"/>
              </a:ext>
            </a:extLst>
          </p:cNvPr>
          <p:cNvSpPr/>
          <p:nvPr/>
        </p:nvSpPr>
        <p:spPr>
          <a:xfrm>
            <a:off x="348222" y="1079500"/>
            <a:ext cx="3791978" cy="513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solidFill>
                  <a:srgbClr val="FF0041"/>
                </a:solidFill>
                <a:latin typeface="Fira Sans" panose="020B0503050000020004" pitchFamily="34" charset="0"/>
              </a:rPr>
              <a:t>There are also some differences with the satellite accounts (</a:t>
            </a:r>
            <a:r>
              <a:rPr lang="en-GB" dirty="0" err="1">
                <a:solidFill>
                  <a:srgbClr val="FF0041"/>
                </a:solidFill>
                <a:latin typeface="Fira Sans" panose="020B0503050000020004" pitchFamily="34" charset="0"/>
              </a:rPr>
              <a:t>Sas</a:t>
            </a:r>
            <a:r>
              <a:rPr lang="en-GB" dirty="0">
                <a:solidFill>
                  <a:srgbClr val="FF0041"/>
                </a:solidFill>
                <a:latin typeface="Fira Sans" panose="020B0503050000020004" pitchFamily="34" charset="0"/>
              </a:rPr>
              <a:t>)</a:t>
            </a:r>
            <a:endParaRPr lang="en-GB" dirty="0">
              <a:latin typeface="Fira Sans" panose="020B0503050000020004" pitchFamily="34" charset="0"/>
            </a:endParaRP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In sector rankings and total sizes. 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A preliminary estimate suggests ~ 700,000 in DENUE vs. ~1m according to </a:t>
            </a:r>
            <a:r>
              <a:rPr lang="en-GB" dirty="0" err="1">
                <a:latin typeface="Fira Sans" panose="020B0503050000020004" pitchFamily="34" charset="0"/>
              </a:rPr>
              <a:t>SAccs</a:t>
            </a:r>
            <a:r>
              <a:rPr lang="en-GB" dirty="0">
                <a:latin typeface="Fira Sans" panose="020B0503050000020004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But...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25% of SAs is home production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DENUE data is right censored (we are underestimating the sizes of the largest companies)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Still...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Cultural industries = 2.5% total employment Mexico (INEGI)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Creative industries = 2.5% estimated employment DENUE 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F3FE1-25B1-9040-92C7-831C6293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418" y="918934"/>
            <a:ext cx="4675684" cy="284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FF9F37-6623-7B4A-83E0-FEB490529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18" y="4047669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1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Defining and measuring the creative industries in DENUE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40FF0-C226-A74B-B93F-62FEC8AD8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29" y="577850"/>
            <a:ext cx="6965156" cy="4457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0F176A-048E-0049-918D-6808A5ADD39C}"/>
              </a:ext>
            </a:extLst>
          </p:cNvPr>
          <p:cNvSpPr/>
          <p:nvPr/>
        </p:nvSpPr>
        <p:spPr>
          <a:xfrm>
            <a:off x="317500" y="5035550"/>
            <a:ext cx="88265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Media / digital / creative services have more large companies. We are probably underestimating their size.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On average, creative industries tend to have bigger sizes than the economy overall. </a:t>
            </a:r>
            <a:r>
              <a:rPr lang="en-GB" b="1" dirty="0">
                <a:latin typeface="Fira Sans" panose="020B0503050000020004" pitchFamily="34" charset="0"/>
              </a:rPr>
              <a:t>Do we want to compare with specific sectors?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FF2882-3770-5B4E-B835-AA8C1BE09D46}"/>
              </a:ext>
            </a:extLst>
          </p:cNvPr>
          <p:cNvSpPr/>
          <p:nvPr/>
        </p:nvSpPr>
        <p:spPr>
          <a:xfrm>
            <a:off x="1556178" y="838700"/>
            <a:ext cx="317592" cy="60710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93C80C-3B4B-054A-9079-80042B62F473}"/>
              </a:ext>
            </a:extLst>
          </p:cNvPr>
          <p:cNvSpPr/>
          <p:nvPr/>
        </p:nvSpPr>
        <p:spPr>
          <a:xfrm>
            <a:off x="1977439" y="838700"/>
            <a:ext cx="317592" cy="60710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69EEB-E55A-034C-94D6-F39ED251B0AE}"/>
              </a:ext>
            </a:extLst>
          </p:cNvPr>
          <p:cNvSpPr/>
          <p:nvPr/>
        </p:nvSpPr>
        <p:spPr>
          <a:xfrm>
            <a:off x="2416203" y="838700"/>
            <a:ext cx="317592" cy="60710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22B72B-04D7-EC4E-9BFF-54A33DA9E0D0}"/>
              </a:ext>
            </a:extLst>
          </p:cNvPr>
          <p:cNvSpPr/>
          <p:nvPr/>
        </p:nvSpPr>
        <p:spPr>
          <a:xfrm>
            <a:off x="2869957" y="838700"/>
            <a:ext cx="317592" cy="60710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64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Defining and measuring the creative industries in DENUE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F528E-68C2-7A43-B45A-3BD0EA61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07" y="659567"/>
            <a:ext cx="6975000" cy="446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0BF4B0-EF97-B846-B830-2795BAED9B3A}"/>
              </a:ext>
            </a:extLst>
          </p:cNvPr>
          <p:cNvSpPr/>
          <p:nvPr/>
        </p:nvSpPr>
        <p:spPr>
          <a:xfrm>
            <a:off x="1251678" y="5260151"/>
            <a:ext cx="73526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What about age? Hard to measure with the data we have (which captures </a:t>
            </a:r>
            <a:r>
              <a:rPr lang="en-GB" i="1" dirty="0">
                <a:latin typeface="Fira Sans" panose="020B0503050000020004" pitchFamily="34" charset="0"/>
              </a:rPr>
              <a:t>incorporation into DENUE</a:t>
            </a:r>
            <a:r>
              <a:rPr lang="en-GB" dirty="0">
                <a:latin typeface="Fira Sans" panose="020B0503050000020004" pitchFamily="34" charset="0"/>
              </a:rPr>
              <a:t> rather than company incorporation) but what we have suggests more Software, Advertising, Film and architecture companies incorporated recently.</a:t>
            </a:r>
            <a:endParaRPr lang="en-GB" b="1" i="1" dirty="0">
              <a:latin typeface="Fira Sans" panose="020B05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E8000-FC1C-EC45-8CB8-3E2FF01E5ADE}"/>
              </a:ext>
            </a:extLst>
          </p:cNvPr>
          <p:cNvSpPr/>
          <p:nvPr/>
        </p:nvSpPr>
        <p:spPr>
          <a:xfrm>
            <a:off x="1915942" y="943631"/>
            <a:ext cx="377554" cy="45719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B4D904-5A22-684A-A142-695AF5A78FE8}"/>
              </a:ext>
            </a:extLst>
          </p:cNvPr>
          <p:cNvSpPr/>
          <p:nvPr/>
        </p:nvSpPr>
        <p:spPr>
          <a:xfrm>
            <a:off x="2946894" y="943631"/>
            <a:ext cx="377554" cy="45719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B25980-C830-6343-8CCD-B1C04B809085}"/>
              </a:ext>
            </a:extLst>
          </p:cNvPr>
          <p:cNvSpPr/>
          <p:nvPr/>
        </p:nvSpPr>
        <p:spPr>
          <a:xfrm>
            <a:off x="3456487" y="943631"/>
            <a:ext cx="377554" cy="45719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A93B12-71EC-CB49-B389-00E7BF7C4748}"/>
              </a:ext>
            </a:extLst>
          </p:cNvPr>
          <p:cNvSpPr/>
          <p:nvPr/>
        </p:nvSpPr>
        <p:spPr>
          <a:xfrm>
            <a:off x="4501307" y="943631"/>
            <a:ext cx="377554" cy="45719"/>
          </a:xfrm>
          <a:prstGeom prst="rect">
            <a:avLst/>
          </a:prstGeom>
          <a:solidFill>
            <a:srgbClr val="FF5A00"/>
          </a:solidFill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3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2. Mapping the creative industries in Mexico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C60E05-7303-7644-A775-17DFA7DA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3505200"/>
            <a:ext cx="4953000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7FFCFA-70C6-D341-8CF4-AA327244B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863600"/>
            <a:ext cx="4953000" cy="2667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3767A5-F970-BE45-AD40-2752BACA2D99}"/>
              </a:ext>
            </a:extLst>
          </p:cNvPr>
          <p:cNvSpPr/>
          <p:nvPr/>
        </p:nvSpPr>
        <p:spPr>
          <a:xfrm>
            <a:off x="168715" y="1054100"/>
            <a:ext cx="3791978" cy="3447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We can map the data at different levels of detail: states, municipalities, something even more detailed...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For now we focus on state totals.</a:t>
            </a:r>
          </a:p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Mexico DF has: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15% of creative businesses in DENUE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27% of employment (estimated, probably more if we captured large companies accurately)</a:t>
            </a:r>
          </a:p>
        </p:txBody>
      </p:sp>
    </p:spTree>
    <p:extLst>
      <p:ext uri="{BB962C8B-B14F-4D97-AF65-F5344CB8AC3E}">
        <p14:creationId xmlns:p14="http://schemas.microsoft.com/office/powerpoint/2010/main" val="72587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Mapping the creative industries in Mexico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F1AA2-AFF4-8947-8A00-6E26C05C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4" y="685747"/>
            <a:ext cx="8403785" cy="45826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8EF7DE-EE66-1548-A5C0-FC03E2A87132}"/>
              </a:ext>
            </a:extLst>
          </p:cNvPr>
          <p:cNvSpPr/>
          <p:nvPr/>
        </p:nvSpPr>
        <p:spPr>
          <a:xfrm>
            <a:off x="749300" y="5477470"/>
            <a:ext cx="79538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Creative activity tends to concentrate more than other sectors, specially in terms of employment. 40% of employment in Software, and &gt;25% publishing and design in the top state (DF)</a:t>
            </a:r>
          </a:p>
        </p:txBody>
      </p:sp>
    </p:spTree>
    <p:extLst>
      <p:ext uri="{BB962C8B-B14F-4D97-AF65-F5344CB8AC3E}">
        <p14:creationId xmlns:p14="http://schemas.microsoft.com/office/powerpoint/2010/main" val="129816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1EE350-08CD-3340-B1D0-E6623121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899" y="1892300"/>
            <a:ext cx="3125349" cy="48641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Mapping the creative industries in Mexico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18B73-1CC4-2542-A0AA-51FAF5CA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550" y="1892300"/>
            <a:ext cx="3125349" cy="4864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A57020-6021-D74D-871F-ADD060AC9113}"/>
              </a:ext>
            </a:extLst>
          </p:cNvPr>
          <p:cNvSpPr/>
          <p:nvPr/>
        </p:nvSpPr>
        <p:spPr>
          <a:xfrm>
            <a:off x="241894" y="749409"/>
            <a:ext cx="819090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Clustering is about specialisation. We do that by sector and state below. As we saw before employment is much more concentrated than businesses.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9F44D-E610-9445-97A8-A591B3232E9B}"/>
              </a:ext>
            </a:extLst>
          </p:cNvPr>
          <p:cNvSpPr/>
          <p:nvPr/>
        </p:nvSpPr>
        <p:spPr>
          <a:xfrm>
            <a:off x="241895" y="1892300"/>
            <a:ext cx="2006006" cy="3108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sz="1600" dirty="0">
                <a:latin typeface="Fira Sans" panose="020B0503050000020004" pitchFamily="34" charset="0"/>
              </a:rPr>
              <a:t>Some interesting patterns:</a:t>
            </a:r>
          </a:p>
          <a:p>
            <a:pPr>
              <a:spcBef>
                <a:spcPts val="600"/>
              </a:spcBef>
            </a:pPr>
            <a:r>
              <a:rPr lang="en-GB" sz="1600" b="1" dirty="0">
                <a:solidFill>
                  <a:srgbClr val="9B00C3"/>
                </a:solidFill>
                <a:latin typeface="Fira Sans" panose="020B0503050000020004" pitchFamily="34" charset="0"/>
              </a:rPr>
              <a:t>Film, Radio &amp; TV in North Mexico</a:t>
            </a:r>
          </a:p>
          <a:p>
            <a:pPr>
              <a:spcBef>
                <a:spcPts val="600"/>
              </a:spcBef>
            </a:pPr>
            <a:r>
              <a:rPr lang="en-GB" sz="1600" b="1" dirty="0">
                <a:solidFill>
                  <a:srgbClr val="FF0041"/>
                </a:solidFill>
                <a:latin typeface="Fira Sans" panose="020B0503050000020004" pitchFamily="34" charset="0"/>
              </a:rPr>
              <a:t>Creative Services in Nuevo León</a:t>
            </a:r>
          </a:p>
          <a:p>
            <a:pPr>
              <a:spcBef>
                <a:spcPts val="600"/>
              </a:spcBef>
            </a:pPr>
            <a:r>
              <a:rPr lang="en-GB" sz="1600" b="1" dirty="0">
                <a:solidFill>
                  <a:srgbClr val="FF5A00"/>
                </a:solidFill>
                <a:latin typeface="Fira Sans" panose="020B0503050000020004" pitchFamily="34" charset="0"/>
              </a:rPr>
              <a:t>Music &amp; Performing Arts towards the South</a:t>
            </a:r>
          </a:p>
          <a:p>
            <a:pPr>
              <a:spcBef>
                <a:spcPts val="600"/>
              </a:spcBef>
            </a:pPr>
            <a:r>
              <a:rPr lang="en-GB" sz="1600" b="1" dirty="0">
                <a:solidFill>
                  <a:srgbClr val="A59482"/>
                </a:solidFill>
                <a:latin typeface="Fira Sans" panose="020B0503050000020004" pitchFamily="34" charset="0"/>
              </a:rPr>
              <a:t>Crafts in Durango and Guerrero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60D33-3EA7-004E-85FD-9FF5EFC6CDE7}"/>
              </a:ext>
            </a:extLst>
          </p:cNvPr>
          <p:cNvSpPr/>
          <p:nvPr/>
        </p:nvSpPr>
        <p:spPr>
          <a:xfrm>
            <a:off x="4300572" y="2055295"/>
            <a:ext cx="1562675" cy="941905"/>
          </a:xfrm>
          <a:prstGeom prst="rect">
            <a:avLst/>
          </a:prstGeom>
          <a:noFill/>
          <a:ln>
            <a:solidFill>
              <a:srgbClr val="9B0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DFA167-AD1C-A84B-909B-4B937BDFE71F}"/>
              </a:ext>
            </a:extLst>
          </p:cNvPr>
          <p:cNvSpPr/>
          <p:nvPr/>
        </p:nvSpPr>
        <p:spPr>
          <a:xfrm>
            <a:off x="7525224" y="2055295"/>
            <a:ext cx="1562675" cy="941905"/>
          </a:xfrm>
          <a:prstGeom prst="rect">
            <a:avLst/>
          </a:prstGeom>
          <a:noFill/>
          <a:ln>
            <a:solidFill>
              <a:srgbClr val="9B0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E844E-33CA-824D-9501-6C7CB7FBE732}"/>
              </a:ext>
            </a:extLst>
          </p:cNvPr>
          <p:cNvSpPr/>
          <p:nvPr/>
        </p:nvSpPr>
        <p:spPr>
          <a:xfrm>
            <a:off x="2737899" y="2997200"/>
            <a:ext cx="1562675" cy="941905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C3DD36-0C68-994A-BE81-D2E1C3EEDCDE}"/>
              </a:ext>
            </a:extLst>
          </p:cNvPr>
          <p:cNvSpPr/>
          <p:nvPr/>
        </p:nvSpPr>
        <p:spPr>
          <a:xfrm>
            <a:off x="5962551" y="2997200"/>
            <a:ext cx="1562675" cy="941905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E50462-E9E9-E845-A1BE-9AC3D2363311}"/>
              </a:ext>
            </a:extLst>
          </p:cNvPr>
          <p:cNvSpPr/>
          <p:nvPr/>
        </p:nvSpPr>
        <p:spPr>
          <a:xfrm>
            <a:off x="4300572" y="5814495"/>
            <a:ext cx="1562675" cy="941905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9F2102-8A19-CF4C-A1EA-D32DC8726046}"/>
              </a:ext>
            </a:extLst>
          </p:cNvPr>
          <p:cNvSpPr/>
          <p:nvPr/>
        </p:nvSpPr>
        <p:spPr>
          <a:xfrm>
            <a:off x="7525224" y="5814495"/>
            <a:ext cx="1562675" cy="941905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7B9776-2E12-F547-B583-997BDB12CF56}"/>
              </a:ext>
            </a:extLst>
          </p:cNvPr>
          <p:cNvSpPr/>
          <p:nvPr/>
        </p:nvSpPr>
        <p:spPr>
          <a:xfrm>
            <a:off x="4300572" y="3939312"/>
            <a:ext cx="1562675" cy="941905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F6832D-BDA9-374C-848E-0B31C7FFDC08}"/>
              </a:ext>
            </a:extLst>
          </p:cNvPr>
          <p:cNvSpPr/>
          <p:nvPr/>
        </p:nvSpPr>
        <p:spPr>
          <a:xfrm>
            <a:off x="7525224" y="3939312"/>
            <a:ext cx="1562675" cy="941905"/>
          </a:xfrm>
          <a:prstGeom prst="rect">
            <a:avLst/>
          </a:prstGeom>
          <a:noFill/>
          <a:ln>
            <a:solidFill>
              <a:srgbClr val="FF5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AA0CEA-E4AA-0443-BB77-0C3CC0125730}"/>
              </a:ext>
            </a:extLst>
          </p:cNvPr>
          <p:cNvSpPr/>
          <p:nvPr/>
        </p:nvSpPr>
        <p:spPr>
          <a:xfrm>
            <a:off x="2737896" y="4900199"/>
            <a:ext cx="1562675" cy="941905"/>
          </a:xfrm>
          <a:prstGeom prst="rect">
            <a:avLst/>
          </a:prstGeom>
          <a:noFill/>
          <a:ln>
            <a:solidFill>
              <a:srgbClr val="A594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19C29B-E336-C047-ACB6-F07B56C8409E}"/>
              </a:ext>
            </a:extLst>
          </p:cNvPr>
          <p:cNvSpPr/>
          <p:nvPr/>
        </p:nvSpPr>
        <p:spPr>
          <a:xfrm>
            <a:off x="5962548" y="4900199"/>
            <a:ext cx="1562675" cy="941905"/>
          </a:xfrm>
          <a:prstGeom prst="rect">
            <a:avLst/>
          </a:prstGeom>
          <a:noFill/>
          <a:ln>
            <a:solidFill>
              <a:srgbClr val="A594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58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3317A9-3C4F-1D47-9A1E-F1C2EC26A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399" y="876300"/>
            <a:ext cx="4145643" cy="58039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Mapping the creative industries in Mexico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AD8F60-F462-4543-86ED-4175338DB37D}"/>
              </a:ext>
            </a:extLst>
          </p:cNvPr>
          <p:cNvSpPr/>
          <p:nvPr/>
        </p:nvSpPr>
        <p:spPr>
          <a:xfrm>
            <a:off x="168714" y="1054100"/>
            <a:ext cx="4339786" cy="463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What creative sectors tend to be found in the same places? Co-location could suggest value-chain linkages and knowledge/creative spillovers between them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Very strong business and employment co-location of </a:t>
            </a:r>
            <a:r>
              <a:rPr lang="en-GB" b="1" dirty="0">
                <a:solidFill>
                  <a:srgbClr val="000000"/>
                </a:solidFill>
                <a:latin typeface="Fira Sans" panose="020B0503050000020004" pitchFamily="34" charset="0"/>
              </a:rPr>
              <a:t>creative, commercial services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Also some co-location of content businesses but not as strong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Libraries and Museums and Crafts tend to be locate in different states from other creative sectors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>
              <a:latin typeface="Fira Sans" panose="020B05030500000200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>
              <a:latin typeface="Fira Sans" panose="020B05030500000200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A72623-9186-0D46-B553-F32853CEFBD7}"/>
              </a:ext>
            </a:extLst>
          </p:cNvPr>
          <p:cNvSpPr/>
          <p:nvPr/>
        </p:nvSpPr>
        <p:spPr>
          <a:xfrm>
            <a:off x="5862097" y="1054100"/>
            <a:ext cx="1097504" cy="1003300"/>
          </a:xfrm>
          <a:prstGeom prst="rect">
            <a:avLst/>
          </a:prstGeom>
          <a:noFill/>
          <a:ln w="38100">
            <a:solidFill>
              <a:srgbClr val="FF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99B165-BF83-9747-B61A-329311F5DEDC}"/>
              </a:ext>
            </a:extLst>
          </p:cNvPr>
          <p:cNvSpPr/>
          <p:nvPr/>
        </p:nvSpPr>
        <p:spPr>
          <a:xfrm>
            <a:off x="5849397" y="3548698"/>
            <a:ext cx="1097504" cy="1003300"/>
          </a:xfrm>
          <a:prstGeom prst="rect">
            <a:avLst/>
          </a:prstGeom>
          <a:noFill/>
          <a:ln w="38100">
            <a:solidFill>
              <a:srgbClr val="FF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7932CC-1A1C-4244-9000-29D1A4E87C53}"/>
              </a:ext>
            </a:extLst>
          </p:cNvPr>
          <p:cNvSpPr/>
          <p:nvPr/>
        </p:nvSpPr>
        <p:spPr>
          <a:xfrm>
            <a:off x="7736395" y="1054099"/>
            <a:ext cx="568156" cy="2288707"/>
          </a:xfrm>
          <a:prstGeom prst="rect">
            <a:avLst/>
          </a:prstGeom>
          <a:noFill/>
          <a:ln w="38100">
            <a:solidFill>
              <a:srgbClr val="FF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608981-5A01-714D-9246-4223C62A7303}"/>
              </a:ext>
            </a:extLst>
          </p:cNvPr>
          <p:cNvSpPr/>
          <p:nvPr/>
        </p:nvSpPr>
        <p:spPr>
          <a:xfrm>
            <a:off x="7736395" y="3548698"/>
            <a:ext cx="568156" cy="2288707"/>
          </a:xfrm>
          <a:prstGeom prst="rect">
            <a:avLst/>
          </a:prstGeom>
          <a:noFill/>
          <a:ln w="38100">
            <a:solidFill>
              <a:srgbClr val="FF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71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7" grpId="0" animBg="1"/>
      <p:bldP spid="7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B7AA14-BA0B-394D-90D7-8FC8A413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Availability of contact details (for survey implementation)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78389-27A8-7E4A-9752-1B9E726D9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06" y="622300"/>
            <a:ext cx="5530304" cy="6235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3B2DA-A882-9B45-9353-7AC13780AF94}"/>
              </a:ext>
            </a:extLst>
          </p:cNvPr>
          <p:cNvSpPr/>
          <p:nvPr/>
        </p:nvSpPr>
        <p:spPr>
          <a:xfrm>
            <a:off x="168714" y="1054100"/>
            <a:ext cx="3129122" cy="3293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Addresses available for almost everyone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Telephone numbers more available than emails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Better contact detail availability in central states (Nueva León, Aguascalientes, DF) and North (maybe driven by sectoral composition?)</a:t>
            </a:r>
          </a:p>
        </p:txBody>
      </p:sp>
    </p:spTree>
    <p:extLst>
      <p:ext uri="{BB962C8B-B14F-4D97-AF65-F5344CB8AC3E}">
        <p14:creationId xmlns:p14="http://schemas.microsoft.com/office/powerpoint/2010/main" val="719979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B7AA14-BA0B-394D-90D7-8FC8A413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Availability of contact details (for survey implementation)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02510-A468-BC4C-80C1-DD610909B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91" y="567955"/>
            <a:ext cx="7512001" cy="4773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1F1079-F5F0-3847-B822-66506C36C8D0}"/>
              </a:ext>
            </a:extLst>
          </p:cNvPr>
          <p:cNvSpPr/>
          <p:nvPr/>
        </p:nvSpPr>
        <p:spPr>
          <a:xfrm>
            <a:off x="1967533" y="5536535"/>
            <a:ext cx="707153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Several states have good telephone coverage for many sectors...although they won’t necessarily represent those sectors well (i.e. crafts in Urban areas). Email coverage is generally patchy excepting some creative services</a:t>
            </a:r>
          </a:p>
        </p:txBody>
      </p:sp>
    </p:spTree>
    <p:extLst>
      <p:ext uri="{BB962C8B-B14F-4D97-AF65-F5344CB8AC3E}">
        <p14:creationId xmlns:p14="http://schemas.microsoft.com/office/powerpoint/2010/main" val="30294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3ECE9E-C7CA-3C4B-AD7E-CADCFD942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66044-2CF6-8849-9B2D-C4BE0E8934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Questions, concepts and data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The DENUE data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What is DENUE?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Measuring the creative industries in DENUE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Mapping</a:t>
            </a:r>
          </a:p>
          <a:p>
            <a:pPr marL="1200131" lvl="1" indent="-457200">
              <a:buFont typeface="+mj-lt"/>
              <a:buAutoNum type="arabicPeriod"/>
            </a:pPr>
            <a:r>
              <a:rPr lang="en-GB" sz="2400" dirty="0"/>
              <a:t>Contact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b="1" dirty="0"/>
              <a:t>Conclusions and next steps</a:t>
            </a:r>
          </a:p>
          <a:p>
            <a:pPr marL="1200131" lvl="1" indent="-457200">
              <a:buFont typeface="+mj-lt"/>
              <a:buAutoNum type="arabicPeriod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3563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B7AA14-BA0B-394D-90D7-8FC8A413BB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Conclusions and next 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386FF-C966-F94A-97CA-3CAB18F15F5D}"/>
              </a:ext>
            </a:extLst>
          </p:cNvPr>
          <p:cNvSpPr/>
          <p:nvPr/>
        </p:nvSpPr>
        <p:spPr>
          <a:xfrm>
            <a:off x="290721" y="1100176"/>
            <a:ext cx="8738979" cy="513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Nice dataset and interesting findings even in this exploratory phase!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Some echoes of UK findings around concentration and co-location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Differences with Satellite Accounts linked to differences in definitions and sources.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Missing data means we can’t currently use the data to generate employment estimates... do we want to?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Other interesting ecosystems outside DF we could explore?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Telephone survey appears feasible for some states/sectors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Next steps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Consider temporal dimension with previous DENUE snapshots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Perform analysis at the municipality level?</a:t>
            </a:r>
          </a:p>
        </p:txBody>
      </p:sp>
    </p:spTree>
    <p:extLst>
      <p:ext uri="{BB962C8B-B14F-4D97-AF65-F5344CB8AC3E}">
        <p14:creationId xmlns:p14="http://schemas.microsoft.com/office/powerpoint/2010/main" val="25957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hlinkClick r:id="rId2"/>
              </a:rPr>
              <a:t>Juan.mateos-garcia@nesta.org.uk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/>
              <a:t>@</a:t>
            </a:r>
            <a:r>
              <a:rPr lang="en-US" dirty="0" err="1"/>
              <a:t>jmateosgarcia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3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Policy context (UK, perhaps other countries too?)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D972B-C462-C243-A890-0580A4EE590D}"/>
              </a:ext>
            </a:extLst>
          </p:cNvPr>
          <p:cNvSpPr/>
          <p:nvPr/>
        </p:nvSpPr>
        <p:spPr>
          <a:xfrm>
            <a:off x="290721" y="1100176"/>
            <a:ext cx="7926179" cy="5047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dirty="0">
                <a:latin typeface="Fira Sans" panose="020B0503050000020004" pitchFamily="34" charset="0"/>
              </a:rPr>
              <a:t>Creative industries perceived as a potential motor of growth: human capital intensive, export intensive, jobs resilient to automation, make other industries more productive </a:t>
            </a:r>
            <a:r>
              <a:rPr lang="en-GB" b="1" dirty="0">
                <a:solidFill>
                  <a:srgbClr val="FF0041"/>
                </a:solidFill>
                <a:latin typeface="Fira Sans" panose="020B0503050000020004" pitchFamily="34" charset="0"/>
              </a:rPr>
              <a:t>&lt;- Ministries of Industry and Economics love this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dirty="0">
                <a:latin typeface="Fira Sans" panose="020B0503050000020004" pitchFamily="34" charset="0"/>
              </a:rPr>
              <a:t>We know that space is very important for innovation and creativity: phenomenon of creative clusters and creative cities.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Unique local contexts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Need support ecosystems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Negative side effects? (economic and geographic inequality)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dirty="0">
                <a:latin typeface="Fira Sans" panose="020B0503050000020004" pitchFamily="34" charset="0"/>
              </a:rPr>
              <a:t> We need the right data to understand all the above and support with effective policies. National pictures are not enough, </a:t>
            </a:r>
            <a:r>
              <a:rPr lang="en-GB" b="1" dirty="0">
                <a:solidFill>
                  <a:srgbClr val="FF0041"/>
                </a:solidFill>
                <a:latin typeface="Fira Sans" panose="020B0503050000020004" pitchFamily="34" charset="0"/>
              </a:rPr>
              <a:t>we need to map!</a:t>
            </a:r>
          </a:p>
        </p:txBody>
      </p:sp>
    </p:spTree>
    <p:extLst>
      <p:ext uri="{BB962C8B-B14F-4D97-AF65-F5344CB8AC3E}">
        <p14:creationId xmlns:p14="http://schemas.microsoft.com/office/powerpoint/2010/main" val="354535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Questions, concepts and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3D972B-C462-C243-A890-0580A4EE590D}"/>
              </a:ext>
            </a:extLst>
          </p:cNvPr>
          <p:cNvSpPr/>
          <p:nvPr/>
        </p:nvSpPr>
        <p:spPr>
          <a:xfrm>
            <a:off x="290721" y="1100176"/>
            <a:ext cx="7926179" cy="4139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Some </a:t>
            </a:r>
            <a:r>
              <a:rPr lang="en-GB" b="1" dirty="0">
                <a:latin typeface="Fira Sans" panose="020B0503050000020004" pitchFamily="34" charset="0"/>
              </a:rPr>
              <a:t>concepts</a:t>
            </a:r>
            <a:r>
              <a:rPr lang="en-GB" dirty="0">
                <a:latin typeface="Fira Sans" panose="020B0503050000020004" pitchFamily="34" charset="0"/>
              </a:rPr>
              <a:t> that inform our analysis: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Clustering</a:t>
            </a:r>
            <a:r>
              <a:rPr lang="en-GB" dirty="0">
                <a:latin typeface="Fira Sans" panose="020B0503050000020004" pitchFamily="34" charset="0"/>
              </a:rPr>
              <a:t>: economic activity in many sectors tends to concentrate geographically.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Specialisation</a:t>
            </a:r>
            <a:r>
              <a:rPr lang="en-GB" dirty="0">
                <a:latin typeface="Fira Sans" panose="020B0503050000020004" pitchFamily="34" charset="0"/>
              </a:rPr>
              <a:t>: Some sectors tend to be over-represented in a location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Agglomeration economies</a:t>
            </a:r>
            <a:r>
              <a:rPr lang="en-GB" dirty="0">
                <a:latin typeface="Fira Sans" panose="020B0503050000020004" pitchFamily="34" charset="0"/>
              </a:rPr>
              <a:t>: Clustering of companies </a:t>
            </a:r>
            <a:r>
              <a:rPr lang="en-GB" i="1" dirty="0">
                <a:latin typeface="Fira Sans" panose="020B0503050000020004" pitchFamily="34" charset="0"/>
              </a:rPr>
              <a:t>inside a sector</a:t>
            </a:r>
            <a:r>
              <a:rPr lang="en-GB" dirty="0">
                <a:latin typeface="Fira Sans" panose="020B0503050000020004" pitchFamily="34" charset="0"/>
              </a:rPr>
              <a:t> generates economic advantages for the companies based in a location.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Urbanisation economies: </a:t>
            </a:r>
            <a:r>
              <a:rPr lang="en-GB" dirty="0">
                <a:latin typeface="Fira Sans" panose="020B0503050000020004" pitchFamily="34" charset="0"/>
              </a:rPr>
              <a:t> Clustering of companies in different sectors generates advantages for the companies in a location, and makes the location more resilient and innovative.</a:t>
            </a:r>
          </a:p>
        </p:txBody>
      </p:sp>
    </p:spTree>
    <p:extLst>
      <p:ext uri="{BB962C8B-B14F-4D97-AF65-F5344CB8AC3E}">
        <p14:creationId xmlns:p14="http://schemas.microsoft.com/office/powerpoint/2010/main" val="11453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048187-DB5E-D240-864C-4B5492993DC5}"/>
              </a:ext>
            </a:extLst>
          </p:cNvPr>
          <p:cNvSpPr/>
          <p:nvPr/>
        </p:nvSpPr>
        <p:spPr>
          <a:xfrm>
            <a:off x="2530915" y="1250298"/>
            <a:ext cx="3971485" cy="3860800"/>
          </a:xfrm>
          <a:prstGeom prst="roundRect">
            <a:avLst/>
          </a:prstGeom>
          <a:solidFill>
            <a:schemeClr val="bg1"/>
          </a:solidFill>
          <a:ln>
            <a:solidFill>
              <a:srgbClr val="A594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Questions, concepts and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761ABE-FA09-F14B-A059-685FBE61F90E}"/>
              </a:ext>
            </a:extLst>
          </p:cNvPr>
          <p:cNvSpPr/>
          <p:nvPr/>
        </p:nvSpPr>
        <p:spPr>
          <a:xfrm>
            <a:off x="2717800" y="1529698"/>
            <a:ext cx="3556000" cy="927100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Sans" panose="020B0503050000020004" pitchFamily="34" charset="0"/>
              </a:rPr>
              <a:t>Where are the Mexican creative industries?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E58CA2-2292-1E4B-A780-31B15896C871}"/>
              </a:ext>
            </a:extLst>
          </p:cNvPr>
          <p:cNvSpPr/>
          <p:nvPr/>
        </p:nvSpPr>
        <p:spPr>
          <a:xfrm>
            <a:off x="2717800" y="2736198"/>
            <a:ext cx="3556000" cy="927100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Sans" panose="020B0503050000020004" pitchFamily="34" charset="0"/>
              </a:rPr>
              <a:t>What are their innovation activities and barriers to growth?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732568-5ECA-BB48-B7F6-6178BFABDFE3}"/>
              </a:ext>
            </a:extLst>
          </p:cNvPr>
          <p:cNvSpPr/>
          <p:nvPr/>
        </p:nvSpPr>
        <p:spPr>
          <a:xfrm>
            <a:off x="2717800" y="3942698"/>
            <a:ext cx="3556000" cy="927100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ira Sans" panose="020B0503050000020004" pitchFamily="34" charset="0"/>
              </a:rPr>
              <a:t>How are they connected with each other?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B53E1B-3491-8D45-8644-021EA90A2F29}"/>
              </a:ext>
            </a:extLst>
          </p:cNvPr>
          <p:cNvSpPr/>
          <p:nvPr/>
        </p:nvSpPr>
        <p:spPr>
          <a:xfrm>
            <a:off x="7141056" y="882163"/>
            <a:ext cx="1542001" cy="589409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" panose="020B0503050000020004" pitchFamily="34" charset="0"/>
              </a:rPr>
              <a:t>DENUE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DC72EF-0E01-1246-8B86-4DC41740BC34}"/>
              </a:ext>
            </a:extLst>
          </p:cNvPr>
          <p:cNvSpPr/>
          <p:nvPr/>
        </p:nvSpPr>
        <p:spPr>
          <a:xfrm>
            <a:off x="2530915" y="5771498"/>
            <a:ext cx="3971485" cy="800100"/>
          </a:xfrm>
          <a:prstGeom prst="roundRect">
            <a:avLst/>
          </a:prstGeom>
          <a:solidFill>
            <a:srgbClr val="9B0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</a:rPr>
              <a:t>Better evidence base to understand &amp; support the sector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4E1275-A3B8-AB4B-B2A4-B35DA59CD8AB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516658" y="5111098"/>
            <a:ext cx="0" cy="660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FB6FE4A-C8CD-014F-81BC-BFD2F9806104}"/>
              </a:ext>
            </a:extLst>
          </p:cNvPr>
          <p:cNvSpPr/>
          <p:nvPr/>
        </p:nvSpPr>
        <p:spPr>
          <a:xfrm>
            <a:off x="7021367" y="2905043"/>
            <a:ext cx="1542001" cy="589409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" panose="020B0503050000020004" pitchFamily="34" charset="0"/>
              </a:rPr>
              <a:t>Survey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34CCC7C-F51D-814A-8027-5A1414D70915}"/>
              </a:ext>
            </a:extLst>
          </p:cNvPr>
          <p:cNvSpPr/>
          <p:nvPr/>
        </p:nvSpPr>
        <p:spPr>
          <a:xfrm>
            <a:off x="350258" y="2905043"/>
            <a:ext cx="1542001" cy="589409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" panose="020B0503050000020004" pitchFamily="34" charset="0"/>
              </a:rPr>
              <a:t>Meetup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FEF2B85-A903-D84C-AB99-2B8CE6D66A35}"/>
              </a:ext>
            </a:extLst>
          </p:cNvPr>
          <p:cNvCxnSpPr>
            <a:cxnSpLocks/>
            <a:stCxn id="8" idx="1"/>
            <a:endCxn id="5" idx="3"/>
          </p:cNvCxnSpPr>
          <p:nvPr/>
        </p:nvCxnSpPr>
        <p:spPr>
          <a:xfrm rot="10800000" flipV="1">
            <a:off x="6273800" y="1176868"/>
            <a:ext cx="867256" cy="81638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45B11A-22E2-CA4B-B598-55F2FF270737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92368" y="1470268"/>
            <a:ext cx="0" cy="1434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F16A3BB-489E-3643-8C88-8B4A2C6C1CE6}"/>
              </a:ext>
            </a:extLst>
          </p:cNvPr>
          <p:cNvCxnSpPr>
            <a:cxnSpLocks/>
            <a:stCxn id="18" idx="1"/>
            <a:endCxn id="6" idx="3"/>
          </p:cNvCxnSpPr>
          <p:nvPr/>
        </p:nvCxnSpPr>
        <p:spPr>
          <a:xfrm flipH="1">
            <a:off x="6273800" y="3199748"/>
            <a:ext cx="7475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3845F950-8E19-5D4C-A744-73D350211F96}"/>
              </a:ext>
            </a:extLst>
          </p:cNvPr>
          <p:cNvCxnSpPr>
            <a:cxnSpLocks/>
            <a:stCxn id="13" idx="2"/>
            <a:endCxn id="7" idx="1"/>
          </p:cNvCxnSpPr>
          <p:nvPr/>
        </p:nvCxnSpPr>
        <p:spPr>
          <a:xfrm rot="16200000" flipH="1">
            <a:off x="1463631" y="3152079"/>
            <a:ext cx="911796" cy="1596541"/>
          </a:xfrm>
          <a:prstGeom prst="bentConnector2">
            <a:avLst/>
          </a:prstGeom>
          <a:ln w="38100">
            <a:solidFill>
              <a:schemeClr val="accent6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F4B7DA2-FF62-944A-BC41-E62C348B134C}"/>
              </a:ext>
            </a:extLst>
          </p:cNvPr>
          <p:cNvCxnSpPr>
            <a:cxnSpLocks/>
            <a:stCxn id="13" idx="0"/>
            <a:endCxn id="5" idx="1"/>
          </p:cNvCxnSpPr>
          <p:nvPr/>
        </p:nvCxnSpPr>
        <p:spPr>
          <a:xfrm rot="5400000" flipH="1" flipV="1">
            <a:off x="1463632" y="1650876"/>
            <a:ext cx="911795" cy="1596541"/>
          </a:xfrm>
          <a:prstGeom prst="bentConnector2">
            <a:avLst/>
          </a:prstGeom>
          <a:ln w="38100">
            <a:solidFill>
              <a:schemeClr val="accent6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18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2. What is DENUE?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41DA7-CEA5-6B43-8689-FD543360E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5" y="1114875"/>
            <a:ext cx="8777613" cy="44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96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What is DENUE?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98831-B760-944D-B8B2-3AC46D53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793156"/>
            <a:ext cx="6763799" cy="3054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83BBE-03F4-0C44-A8CF-9BA091944AC0}"/>
              </a:ext>
            </a:extLst>
          </p:cNvPr>
          <p:cNvSpPr txBox="1"/>
          <p:nvPr/>
        </p:nvSpPr>
        <p:spPr>
          <a:xfrm>
            <a:off x="292100" y="927100"/>
            <a:ext cx="8541799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s-ES_tradnl" sz="2000" b="1" dirty="0">
                <a:latin typeface="Fira Sans" panose="020B0503050000020004" pitchFamily="34" charset="0"/>
              </a:rPr>
              <a:t>Directorio Estadístico Nacional de Unidades Económicas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dirty="0">
                <a:latin typeface="Fira Sans" panose="020B0503050000020004" pitchFamily="34" charset="0"/>
              </a:rPr>
              <a:t>An administrative register with information about ~5m economic units in México. Started in 2010, latest update in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0A05-F255-DA43-A3A9-D46EF9F46C76}"/>
              </a:ext>
            </a:extLst>
          </p:cNvPr>
          <p:cNvSpPr/>
          <p:nvPr/>
        </p:nvSpPr>
        <p:spPr>
          <a:xfrm>
            <a:off x="2247900" y="2690295"/>
            <a:ext cx="990600" cy="3157446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19C254-6D68-204C-AF59-DD9A5B670EE4}"/>
              </a:ext>
            </a:extLst>
          </p:cNvPr>
          <p:cNvSpPr/>
          <p:nvPr/>
        </p:nvSpPr>
        <p:spPr>
          <a:xfrm>
            <a:off x="4340749" y="2690295"/>
            <a:ext cx="1640951" cy="3157446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A53D5E-6FD1-A947-BDBB-10AE122AD35A}"/>
              </a:ext>
            </a:extLst>
          </p:cNvPr>
          <p:cNvSpPr/>
          <p:nvPr/>
        </p:nvSpPr>
        <p:spPr>
          <a:xfrm>
            <a:off x="7192948" y="2690294"/>
            <a:ext cx="1640951" cy="3157446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612F1F-C693-3940-9FDD-1F76855A1CBF}"/>
              </a:ext>
            </a:extLst>
          </p:cNvPr>
          <p:cNvSpPr/>
          <p:nvPr/>
        </p:nvSpPr>
        <p:spPr>
          <a:xfrm>
            <a:off x="5981701" y="2690294"/>
            <a:ext cx="508000" cy="3157446"/>
          </a:xfrm>
          <a:prstGeom prst="rect">
            <a:avLst/>
          </a:prstGeom>
          <a:noFill/>
          <a:ln>
            <a:solidFill>
              <a:srgbClr val="FF00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03D6F7-371E-3844-8996-FD06D2E84E01}"/>
              </a:ext>
            </a:extLst>
          </p:cNvPr>
          <p:cNvSpPr/>
          <p:nvPr/>
        </p:nvSpPr>
        <p:spPr>
          <a:xfrm>
            <a:off x="2247900" y="5971899"/>
            <a:ext cx="990600" cy="19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FF0041"/>
                </a:solidFill>
                <a:latin typeface="Fira Sans" panose="020B0503050000020004" pitchFamily="34" charset="0"/>
              </a:rPr>
              <a:t>Name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CA3BF8-5677-514F-A7BB-77FD6834E5E9}"/>
              </a:ext>
            </a:extLst>
          </p:cNvPr>
          <p:cNvSpPr/>
          <p:nvPr/>
        </p:nvSpPr>
        <p:spPr>
          <a:xfrm>
            <a:off x="4143898" y="5971899"/>
            <a:ext cx="1837801" cy="19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FF0041"/>
                </a:solidFill>
                <a:latin typeface="Fira Sans" panose="020B0503050000020004" pitchFamily="34" charset="0"/>
              </a:rPr>
              <a:t>Sector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3BD74D-8B65-D344-9489-80F4B7F4C260}"/>
              </a:ext>
            </a:extLst>
          </p:cNvPr>
          <p:cNvSpPr/>
          <p:nvPr/>
        </p:nvSpPr>
        <p:spPr>
          <a:xfrm>
            <a:off x="5316800" y="5971865"/>
            <a:ext cx="1837801" cy="19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FF0041"/>
                </a:solidFill>
                <a:latin typeface="Fira Sans" panose="020B0503050000020004" pitchFamily="34" charset="0"/>
              </a:rPr>
              <a:t>Size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63D251-F46C-8F4C-A29A-F8D9B1BDEB9B}"/>
              </a:ext>
            </a:extLst>
          </p:cNvPr>
          <p:cNvSpPr/>
          <p:nvPr/>
        </p:nvSpPr>
        <p:spPr>
          <a:xfrm>
            <a:off x="7192948" y="5950635"/>
            <a:ext cx="1361798" cy="240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FF0041"/>
                </a:solidFill>
                <a:latin typeface="Fira Sans" panose="020B05030500000200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02696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2. Defining and measuring the creative industries (in DENUE)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9E0EA-7C3E-BD4C-A863-B7C1BF6DC515}"/>
              </a:ext>
            </a:extLst>
          </p:cNvPr>
          <p:cNvSpPr/>
          <p:nvPr/>
        </p:nvSpPr>
        <p:spPr>
          <a:xfrm>
            <a:off x="168715" y="864289"/>
            <a:ext cx="8665184" cy="4816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b="1" dirty="0">
                <a:solidFill>
                  <a:srgbClr val="FF0041"/>
                </a:solidFill>
                <a:latin typeface="Fira Sans" panose="020B0503050000020004" pitchFamily="34" charset="0"/>
              </a:rPr>
              <a:t>UK DCMS definition of creative industries: </a:t>
            </a:r>
            <a:r>
              <a:rPr lang="en-GB" dirty="0">
                <a:latin typeface="Fira Sans" panose="020B0503050000020004" pitchFamily="34" charset="0"/>
              </a:rPr>
              <a:t>Those </a:t>
            </a:r>
            <a:r>
              <a:rPr lang="en-GB" b="1" dirty="0">
                <a:latin typeface="Fira Sans" panose="020B0503050000020004" pitchFamily="34" charset="0"/>
              </a:rPr>
              <a:t>industries</a:t>
            </a:r>
            <a:r>
              <a:rPr lang="en-GB" dirty="0">
                <a:latin typeface="Fira Sans" panose="020B0503050000020004" pitchFamily="34" charset="0"/>
              </a:rPr>
              <a:t> which have their origin in individual </a:t>
            </a:r>
            <a:r>
              <a:rPr lang="en-GB" b="1" dirty="0">
                <a:latin typeface="Fira Sans" panose="020B0503050000020004" pitchFamily="34" charset="0"/>
              </a:rPr>
              <a:t>creativity</a:t>
            </a:r>
            <a:r>
              <a:rPr lang="en-GB" dirty="0">
                <a:latin typeface="Fira Sans" panose="020B0503050000020004" pitchFamily="34" charset="0"/>
              </a:rPr>
              <a:t>, skill and talent and which have a potential for wealth and job creation through the generation and exploitation of intellectual property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b="1" dirty="0">
                <a:solidFill>
                  <a:srgbClr val="FF0041"/>
                </a:solidFill>
                <a:latin typeface="Fira Sans" panose="020B0503050000020004" pitchFamily="34" charset="0"/>
              </a:rPr>
              <a:t>From definitions to measurements: </a:t>
            </a:r>
            <a:r>
              <a:rPr lang="en-GB" b="1" dirty="0">
                <a:latin typeface="Fira Sans" panose="020B0503050000020004" pitchFamily="34" charset="0"/>
              </a:rPr>
              <a:t>Nesta (2013) and DCMS (2014) </a:t>
            </a:r>
            <a:r>
              <a:rPr lang="en-GB" dirty="0">
                <a:latin typeface="Fira Sans" panose="020B0503050000020004" pitchFamily="34" charset="0"/>
              </a:rPr>
              <a:t>identified a set of industries with high creative intensity (propensity to employ workers in creative occupations). They are: </a:t>
            </a:r>
            <a:r>
              <a:rPr lang="en-GB" i="1" dirty="0">
                <a:latin typeface="Fira Sans" panose="020B0503050000020004" pitchFamily="34" charset="0"/>
              </a:rPr>
              <a:t>Advertising and Marketing, Architecture, Crafts, Design, Film, Radio and TV, Libraries and Museums, Music and performing arts, Publishing, and Software</a:t>
            </a:r>
            <a:r>
              <a:rPr lang="en-GB" dirty="0">
                <a:latin typeface="Fira Sans" panose="020B05030500000200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GB" b="1" dirty="0">
                <a:solidFill>
                  <a:srgbClr val="FF0041"/>
                </a:solidFill>
                <a:latin typeface="Fira Sans" panose="020B0503050000020004" pitchFamily="34" charset="0"/>
              </a:rPr>
              <a:t>From the UK to North America and México: </a:t>
            </a:r>
            <a:r>
              <a:rPr lang="en-GB" dirty="0">
                <a:latin typeface="Fira Sans" panose="020B0503050000020004" pitchFamily="34" charset="0"/>
              </a:rPr>
              <a:t>We draw on Nesta (2016) to translate UK industry codes to those used in DENUE.</a:t>
            </a:r>
            <a:endParaRPr lang="en-GB" b="1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8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E9F5F-1EE4-CD41-BCA6-B0FA5A798D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2. Defining and measuring the creative industries in DENUE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1E18013-67AE-3A4E-841A-4EE051936B6C}"/>
              </a:ext>
            </a:extLst>
          </p:cNvPr>
          <p:cNvSpPr/>
          <p:nvPr/>
        </p:nvSpPr>
        <p:spPr>
          <a:xfrm>
            <a:off x="331023" y="5579030"/>
            <a:ext cx="1935742" cy="589409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</a:rPr>
              <a:t>Creative NAICS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9279F-4A3B-9341-A9CE-9235BF036AD5}"/>
              </a:ext>
            </a:extLst>
          </p:cNvPr>
          <p:cNvSpPr/>
          <p:nvPr/>
        </p:nvSpPr>
        <p:spPr>
          <a:xfrm>
            <a:off x="6112605" y="5587969"/>
            <a:ext cx="2721294" cy="589409"/>
          </a:xfrm>
          <a:prstGeom prst="roundRect">
            <a:avLst/>
          </a:prstGeom>
          <a:solidFill>
            <a:srgbClr val="FF5A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</a:rPr>
              <a:t>Creative industries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04CE86-965B-7C49-A8DD-575F48FD47D4}"/>
              </a:ext>
            </a:extLst>
          </p:cNvPr>
          <p:cNvSpPr/>
          <p:nvPr/>
        </p:nvSpPr>
        <p:spPr>
          <a:xfrm>
            <a:off x="331023" y="2772345"/>
            <a:ext cx="1935742" cy="589409"/>
          </a:xfrm>
          <a:prstGeom prst="roundRect">
            <a:avLst/>
          </a:prstGeom>
          <a:solidFill>
            <a:srgbClr val="9B00C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Fira Sans" panose="020B0503050000020004" pitchFamily="34" charset="0"/>
              </a:rPr>
              <a:t>DCMS / Nesta definition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F7217C-5679-BB4B-924E-7E7C5A8857D5}"/>
              </a:ext>
            </a:extLst>
          </p:cNvPr>
          <p:cNvCxnSpPr>
            <a:cxnSpLocks/>
            <a:stCxn id="16" idx="2"/>
            <a:endCxn id="14" idx="0"/>
          </p:cNvCxnSpPr>
          <p:nvPr/>
        </p:nvCxnSpPr>
        <p:spPr>
          <a:xfrm>
            <a:off x="1298894" y="3361754"/>
            <a:ext cx="0" cy="22172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8118AB-04F5-6B4A-855E-209B533EBC8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66765" y="5873735"/>
            <a:ext cx="3845840" cy="8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17E711C-8A44-C141-B5DA-2E6AD98ADD27}"/>
              </a:ext>
            </a:extLst>
          </p:cNvPr>
          <p:cNvSpPr/>
          <p:nvPr/>
        </p:nvSpPr>
        <p:spPr>
          <a:xfrm>
            <a:off x="331023" y="673286"/>
            <a:ext cx="23929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Advertising and Marketing</a:t>
            </a:r>
          </a:p>
          <a:p>
            <a:r>
              <a:rPr lang="en-GB" sz="1400" dirty="0"/>
              <a:t>Architecture</a:t>
            </a:r>
          </a:p>
          <a:p>
            <a:r>
              <a:rPr lang="en-GB" sz="1400" dirty="0"/>
              <a:t>Crafts</a:t>
            </a:r>
          </a:p>
          <a:p>
            <a:r>
              <a:rPr lang="en-GB" sz="1400" dirty="0"/>
              <a:t>Design</a:t>
            </a:r>
          </a:p>
          <a:p>
            <a:r>
              <a:rPr lang="en-GB" sz="1400" dirty="0"/>
              <a:t>Film, Radio and TV</a:t>
            </a:r>
          </a:p>
          <a:p>
            <a:r>
              <a:rPr lang="en-GB" sz="1400" dirty="0"/>
              <a:t>Libraries and Museums</a:t>
            </a:r>
          </a:p>
          <a:p>
            <a:r>
              <a:rPr lang="en-GB" sz="1400" dirty="0"/>
              <a:t>Music and performing arts</a:t>
            </a:r>
          </a:p>
          <a:p>
            <a:r>
              <a:rPr lang="en-GB" sz="1400" dirty="0"/>
              <a:t>Publishing</a:t>
            </a:r>
          </a:p>
          <a:p>
            <a:r>
              <a:rPr lang="en-GB" sz="1400" dirty="0"/>
              <a:t>Software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C26418-F8C0-D24A-8124-DD577B4160DC}"/>
              </a:ext>
            </a:extLst>
          </p:cNvPr>
          <p:cNvSpPr/>
          <p:nvPr/>
        </p:nvSpPr>
        <p:spPr>
          <a:xfrm>
            <a:off x="2562640" y="924693"/>
            <a:ext cx="5590759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41"/>
                </a:solidFill>
              </a:rPr>
              <a:t>Excludes freelancers, ONGs, not-for-profits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41"/>
                </a:solidFill>
              </a:rPr>
              <a:t>Doesn’t include some sectors with important cultural components: tourism, leisure...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6B3FBD8-D8E5-C04D-9D67-CAF7A7BB6D52}"/>
              </a:ext>
            </a:extLst>
          </p:cNvPr>
          <p:cNvSpPr/>
          <p:nvPr/>
        </p:nvSpPr>
        <p:spPr>
          <a:xfrm>
            <a:off x="3450176" y="5587969"/>
            <a:ext cx="1284612" cy="589410"/>
          </a:xfrm>
          <a:prstGeom prst="roundRect">
            <a:avLst/>
          </a:prstGeom>
          <a:solidFill>
            <a:srgbClr val="FFB8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ira Sans" panose="020B0503050000020004" pitchFamily="34" charset="0"/>
              </a:rPr>
              <a:t>DENUE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7D1BEA-AE72-5245-90A2-902A33C8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40" y="2399387"/>
            <a:ext cx="5573460" cy="3017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69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5" grpId="0" animBg="1"/>
      <p:bldP spid="36" grpId="0" animBg="1"/>
    </p:bldLst>
  </p:timing>
</p:sld>
</file>

<file path=ppt/theme/theme1.xml><?xml version="1.0" encoding="utf-8"?>
<a:theme xmlns:a="http://schemas.openxmlformats.org/drawingml/2006/main" name="Title Slide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D832C997-77E2-3B4B-B5EB-833D7AC9F1B4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A424E08F-E2DD-5B47-AE36-23D86F738FA1}"/>
    </a:ext>
  </a:extLst>
</a:theme>
</file>

<file path=ppt/theme/theme3.xml><?xml version="1.0" encoding="utf-8"?>
<a:theme xmlns:a="http://schemas.openxmlformats.org/drawingml/2006/main" name="Navigation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E49607F8-9582-A94E-B820-6902120C481D}"/>
    </a:ext>
  </a:extLst>
</a:theme>
</file>

<file path=ppt/theme/theme4.xml><?xml version="1.0" encoding="utf-8"?>
<a:theme xmlns:a="http://schemas.openxmlformats.org/drawingml/2006/main" name="Text and bullet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9276D76A-4DED-3744-9916-76197F14953F}"/>
    </a:ext>
  </a:extLst>
</a:theme>
</file>

<file path=ppt/theme/theme5.xml><?xml version="1.0" encoding="utf-8"?>
<a:theme xmlns:a="http://schemas.openxmlformats.org/drawingml/2006/main" name="Image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12082A9B-143D-0A41-90C0-7EE71BED0FE1}"/>
    </a:ext>
  </a:extLst>
</a:theme>
</file>

<file path=ppt/theme/theme6.xml><?xml version="1.0" encoding="utf-8"?>
<a:theme xmlns:a="http://schemas.openxmlformats.org/drawingml/2006/main" name="Divider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FDDA3CBD-256B-914B-A42F-C45498FF46BF}"/>
    </a:ext>
  </a:extLst>
</a:theme>
</file>

<file path=ppt/theme/theme7.xml><?xml version="1.0" encoding="utf-8"?>
<a:theme xmlns:a="http://schemas.openxmlformats.org/drawingml/2006/main" name="Tables, Charts + SmartArt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4A4EBF3B-E2FF-E441-94F7-E18971925B48}"/>
    </a:ext>
  </a:extLst>
</a:theme>
</file>

<file path=ppt/theme/theme8.xml><?xml version="1.0" encoding="utf-8"?>
<a:theme xmlns:a="http://schemas.openxmlformats.org/drawingml/2006/main" name="Video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3AFDB5BA-1ADE-674D-BFB2-E6EC57B3976F}"/>
    </a:ext>
  </a:extLst>
</a:theme>
</file>

<file path=ppt/theme/theme9.xml><?xml version="1.0" encoding="utf-8"?>
<a:theme xmlns:a="http://schemas.openxmlformats.org/drawingml/2006/main" name="End Slides">
  <a:themeElements>
    <a:clrScheme name="Nesta Colour Palette">
      <a:dk1>
        <a:srgbClr val="000000"/>
      </a:dk1>
      <a:lt1>
        <a:sysClr val="window" lastClr="FFFFFF"/>
      </a:lt1>
      <a:dk2>
        <a:srgbClr val="595959"/>
      </a:dk2>
      <a:lt2>
        <a:srgbClr val="BFBFBF"/>
      </a:lt2>
      <a:accent1>
        <a:srgbClr val="FFB819"/>
      </a:accent1>
      <a:accent2>
        <a:srgbClr val="FF0041"/>
      </a:accent2>
      <a:accent3>
        <a:srgbClr val="FF5A00"/>
      </a:accent3>
      <a:accent4>
        <a:srgbClr val="9B00C3"/>
      </a:accent4>
      <a:accent5>
        <a:srgbClr val="A59482"/>
      </a:accent5>
      <a:accent6>
        <a:srgbClr val="000000"/>
      </a:accent6>
      <a:hlink>
        <a:srgbClr val="A59482"/>
      </a:hlink>
      <a:folHlink>
        <a:srgbClr val="A5948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A9EA2EA-C3BB-9C4A-9646-48D5F001339A}" vid="{57C46FD4-F29A-5B40-B52F-EE18E6B53B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4-3 Template</Template>
  <TotalTime>2492</TotalTime>
  <Words>1085</Words>
  <Application>Microsoft Macintosh PowerPoint</Application>
  <PresentationFormat>On-screen Show (4:3)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Calibri</vt:lpstr>
      <vt:lpstr>Century Gothic</vt:lpstr>
      <vt:lpstr>Fira Sans</vt:lpstr>
      <vt:lpstr>Title Slides</vt:lpstr>
      <vt:lpstr>Contents</vt:lpstr>
      <vt:lpstr>Navigation</vt:lpstr>
      <vt:lpstr>Text and bullets</vt:lpstr>
      <vt:lpstr>Image</vt:lpstr>
      <vt:lpstr>Dividers</vt:lpstr>
      <vt:lpstr>Tables, Charts + SmartArt</vt:lpstr>
      <vt:lpstr>Video</vt:lpstr>
      <vt:lpstr>End Slides</vt:lpstr>
      <vt:lpstr>Mapping the creative industries in Mexico DENUE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Mateos-Garcia</dc:creator>
  <cp:lastModifiedBy>Microsoft Office User</cp:lastModifiedBy>
  <cp:revision>46</cp:revision>
  <dcterms:created xsi:type="dcterms:W3CDTF">2017-06-09T12:49:39Z</dcterms:created>
  <dcterms:modified xsi:type="dcterms:W3CDTF">2018-02-08T13:15:32Z</dcterms:modified>
</cp:coreProperties>
</file>